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sldIdLst>
    <p:sldId id="257" r:id="rId2"/>
    <p:sldId id="269" r:id="rId3"/>
    <p:sldId id="271" r:id="rId4"/>
    <p:sldId id="287" r:id="rId5"/>
    <p:sldId id="272" r:id="rId6"/>
    <p:sldId id="273" r:id="rId7"/>
    <p:sldId id="274" r:id="rId8"/>
    <p:sldId id="275" r:id="rId9"/>
    <p:sldId id="289" r:id="rId10"/>
    <p:sldId id="276" r:id="rId11"/>
    <p:sldId id="288" r:id="rId12"/>
    <p:sldId id="277" r:id="rId13"/>
    <p:sldId id="278" r:id="rId14"/>
    <p:sldId id="290" r:id="rId15"/>
    <p:sldId id="291" r:id="rId16"/>
    <p:sldId id="279" r:id="rId17"/>
    <p:sldId id="280" r:id="rId18"/>
    <p:sldId id="293" r:id="rId19"/>
    <p:sldId id="286" r:id="rId2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1446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26DFF8-24A5-4FB4-A3FF-2C73E8031DB9}" type="datetimeFigureOut">
              <a:rPr lang="en-US" smtClean="0"/>
              <a:pPr/>
              <a:t>12/1/2016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4C31B-2169-4B45-88A4-38E3034164D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26DFF8-24A5-4FB4-A3FF-2C73E8031DB9}" type="datetimeFigureOut">
              <a:rPr lang="en-US" smtClean="0"/>
              <a:pPr/>
              <a:t>12/1/2016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4C31B-2169-4B45-88A4-38E3034164D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26DFF8-24A5-4FB4-A3FF-2C73E8031DB9}" type="datetimeFigureOut">
              <a:rPr lang="en-US" smtClean="0"/>
              <a:pPr/>
              <a:t>12/1/2016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4C31B-2169-4B45-88A4-38E3034164D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278563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78563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78563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ED4390CE-3A8D-41C8-9A6C-0D2C88B7AF1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26DFF8-24A5-4FB4-A3FF-2C73E8031DB9}" type="datetimeFigureOut">
              <a:rPr lang="en-US" smtClean="0"/>
              <a:pPr/>
              <a:t>12/1/2016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4C31B-2169-4B45-88A4-38E3034164D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26DFF8-24A5-4FB4-A3FF-2C73E8031DB9}" type="datetimeFigureOut">
              <a:rPr lang="en-US" smtClean="0"/>
              <a:pPr/>
              <a:t>12/1/2016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88E4C31B-2169-4B45-88A4-38E3034164D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26DFF8-24A5-4FB4-A3FF-2C73E8031DB9}" type="datetimeFigureOut">
              <a:rPr lang="en-US" smtClean="0"/>
              <a:pPr/>
              <a:t>12/1/2016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4C31B-2169-4B45-88A4-38E3034164D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26DFF8-24A5-4FB4-A3FF-2C73E8031DB9}" type="datetimeFigureOut">
              <a:rPr lang="en-US" smtClean="0"/>
              <a:pPr/>
              <a:t>12/1/2016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4C31B-2169-4B45-88A4-38E3034164D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26DFF8-24A5-4FB4-A3FF-2C73E8031DB9}" type="datetimeFigureOut">
              <a:rPr lang="en-US" smtClean="0"/>
              <a:pPr/>
              <a:t>12/1/2016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4C31B-2169-4B45-88A4-38E3034164D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26DFF8-24A5-4FB4-A3FF-2C73E8031DB9}" type="datetimeFigureOut">
              <a:rPr lang="en-US" smtClean="0"/>
              <a:pPr/>
              <a:t>12/1/2016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4C31B-2169-4B45-88A4-38E3034164D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26DFF8-24A5-4FB4-A3FF-2C73E8031DB9}" type="datetimeFigureOut">
              <a:rPr lang="en-US" smtClean="0"/>
              <a:pPr/>
              <a:t>12/1/2016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4C31B-2169-4B45-88A4-38E3034164D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en-U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26DFF8-24A5-4FB4-A3FF-2C73E8031DB9}" type="datetimeFigureOut">
              <a:rPr lang="en-US" smtClean="0"/>
              <a:pPr/>
              <a:t>12/1/2016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4C31B-2169-4B45-88A4-38E3034164D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1926DFF8-24A5-4FB4-A3FF-2C73E8031DB9}" type="datetimeFigureOut">
              <a:rPr lang="en-US" smtClean="0"/>
              <a:pPr/>
              <a:t>12/1/2016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88E4C31B-2169-4B45-88A4-38E3034164DF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5.jpeg"/><Relationship Id="rId4" Type="http://schemas.openxmlformats.org/officeDocument/2006/relationships/image" Target="../media/image4.em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g"/><Relationship Id="rId4" Type="http://schemas.openxmlformats.org/officeDocument/2006/relationships/image" Target="../media/image1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9885" name="Rectangle 13"/>
          <p:cNvSpPr>
            <a:spLocks noGrp="1" noChangeArrowheads="1"/>
          </p:cNvSpPr>
          <p:nvPr>
            <p:ph type="title"/>
          </p:nvPr>
        </p:nvSpPr>
        <p:spPr>
          <a:xfrm>
            <a:off x="304800" y="2209800"/>
            <a:ext cx="8229600" cy="1066800"/>
          </a:xfrm>
          <a:solidFill>
            <a:srgbClr val="FF9900"/>
          </a:solidFill>
          <a:ln>
            <a:solidFill>
              <a:srgbClr val="6699FF"/>
            </a:solidFill>
          </a:ln>
        </p:spPr>
        <p:txBody>
          <a:bodyPr/>
          <a:lstStyle/>
          <a:p>
            <a:r>
              <a:rPr lang="en-US" i="1">
                <a:solidFill>
                  <a:schemeClr val="tx1"/>
                </a:solidFill>
                <a:effectLst/>
              </a:rPr>
              <a:t>Virginia </a:t>
            </a:r>
            <a:r>
              <a:rPr lang="en-US">
                <a:solidFill>
                  <a:schemeClr val="tx1"/>
                </a:solidFill>
                <a:effectLst/>
              </a:rPr>
              <a:t>RULES</a:t>
            </a:r>
            <a:r>
              <a:rPr lang="en-US">
                <a:solidFill>
                  <a:schemeClr val="bg2"/>
                </a:solidFill>
                <a:effectLst/>
              </a:rPr>
              <a:t/>
            </a:r>
            <a:br>
              <a:rPr lang="en-US">
                <a:solidFill>
                  <a:schemeClr val="bg2"/>
                </a:solidFill>
                <a:effectLst/>
              </a:rPr>
            </a:br>
            <a:endParaRPr lang="en-US" sz="1400">
              <a:solidFill>
                <a:schemeClr val="bg2"/>
              </a:solidFill>
              <a:effectLst/>
            </a:endParaRPr>
          </a:p>
        </p:txBody>
      </p:sp>
      <p:pic>
        <p:nvPicPr>
          <p:cNvPr id="719882" name="Picture 10"/>
          <p:cNvPicPr>
            <a:picLocks noGrp="1" noChangeAspect="1" noChangeArrowheads="1"/>
          </p:cNvPicPr>
          <p:nvPr>
            <p:ph type="body"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685800" y="4114800"/>
            <a:ext cx="4038600" cy="1922943"/>
          </a:xfrm>
          <a:noFill/>
          <a:ln/>
        </p:spPr>
      </p:pic>
      <p:pic>
        <p:nvPicPr>
          <p:cNvPr id="719883" name="Picture 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" y="0"/>
            <a:ext cx="3357563" cy="2058988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sp>
        <p:nvSpPr>
          <p:cNvPr id="719886" name="Text Box 14"/>
          <p:cNvSpPr txBox="1">
            <a:spLocks noChangeArrowheads="1"/>
          </p:cNvSpPr>
          <p:nvPr/>
        </p:nvSpPr>
        <p:spPr bwMode="auto">
          <a:xfrm>
            <a:off x="304800" y="2971800"/>
            <a:ext cx="8153400" cy="274638"/>
          </a:xfrm>
          <a:prstGeom prst="rect">
            <a:avLst/>
          </a:prstGeom>
          <a:solidFill>
            <a:srgbClr val="6699FF"/>
          </a:solidFill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200">
                <a:solidFill>
                  <a:srgbClr val="000000"/>
                </a:solidFill>
                <a:latin typeface="Arial" charset="0"/>
              </a:rPr>
              <a:t>                                                                                              Teens Learn &amp; Live the Law</a:t>
            </a:r>
          </a:p>
        </p:txBody>
      </p:sp>
      <p:pic>
        <p:nvPicPr>
          <p:cNvPr id="719884" name="Picture 1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51700" y="3378200"/>
            <a:ext cx="1892300" cy="3556000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pic>
        <p:nvPicPr>
          <p:cNvPr id="719887" name="Picture 15" descr="ATTRY GEN SEAL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05600" y="228600"/>
            <a:ext cx="1763713" cy="1709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Content Placeholder 7"/>
          <p:cNvSpPr>
            <a:spLocks noGrp="1"/>
          </p:cNvSpPr>
          <p:nvPr>
            <p:ph idx="1"/>
          </p:nvPr>
        </p:nvSpPr>
        <p:spPr>
          <a:xfrm>
            <a:off x="612775" y="1600200"/>
            <a:ext cx="8153400" cy="4495800"/>
          </a:xfrm>
        </p:spPr>
        <p:txBody>
          <a:bodyPr/>
          <a:lstStyle/>
          <a:p>
            <a:pPr eaLnBrk="1" hangingPunct="1"/>
            <a:r>
              <a:rPr lang="en-US" smtClean="0"/>
              <a:t>School Policy</a:t>
            </a:r>
          </a:p>
          <a:p>
            <a:pPr lvl="1" eaLnBrk="1" hangingPunct="1"/>
            <a:r>
              <a:rPr lang="en-US" smtClean="0"/>
              <a:t>Disciplinary action </a:t>
            </a:r>
            <a:r>
              <a:rPr lang="en-US" u="sng" smtClean="0"/>
              <a:t>must</a:t>
            </a:r>
            <a:r>
              <a:rPr lang="en-US" smtClean="0"/>
              <a:t> be taken against any student taking part in gang related activities that are disruptive to the school environment</a:t>
            </a:r>
          </a:p>
          <a:p>
            <a:pPr lvl="1" eaLnBrk="1" hangingPunct="1"/>
            <a:r>
              <a:rPr lang="en-US" smtClean="0"/>
              <a:t>This includes the display of any apparel, jewelry, accessory, or tattoo, by virtue of it’s color, arrangement, trademark, or any other attribute, which indicates, membership in a gang that advocates illegal or disruptive behavior</a:t>
            </a:r>
          </a:p>
          <a:p>
            <a:pPr lvl="1" eaLnBrk="1" hangingPunct="1"/>
            <a:endParaRPr lang="en-US" smtClean="0"/>
          </a:p>
        </p:txBody>
      </p:sp>
      <p:pic>
        <p:nvPicPr>
          <p:cNvPr id="4" name="Picture 3" descr="gangs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98488" y="533400"/>
            <a:ext cx="2144712" cy="7000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Gang Free School Zones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Enhanced penalties for gang participation and recruitment in school zones. This includes on school property, public property within 1000 feet of school property, and on school buses.</a:t>
            </a:r>
          </a:p>
          <a:p>
            <a:endParaRPr lang="en-US" dirty="0"/>
          </a:p>
          <a:p>
            <a:r>
              <a:rPr lang="en-US" b="1" u="sng" dirty="0" smtClean="0"/>
              <a:t>The superintendent WILL be notified when a juvenile commits a violation of any gang statue, either on or off school property.</a:t>
            </a:r>
            <a:endParaRPr lang="en-US" b="1" u="sng" dirty="0"/>
          </a:p>
        </p:txBody>
      </p:sp>
    </p:spTree>
    <p:extLst>
      <p:ext uri="{BB962C8B-B14F-4D97-AF65-F5344CB8AC3E}">
        <p14:creationId xmlns:p14="http://schemas.microsoft.com/office/powerpoint/2010/main" val="370336273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Gang Facts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en-US" dirty="0" smtClean="0"/>
              <a:t>Gangs recruit members as young as elementary age.</a:t>
            </a:r>
          </a:p>
          <a:p>
            <a:endParaRPr lang="en-US" dirty="0" smtClean="0"/>
          </a:p>
          <a:p>
            <a:pPr algn="ctr"/>
            <a:r>
              <a:rPr lang="en-US" dirty="0" smtClean="0"/>
              <a:t>May be a mix of different races.</a:t>
            </a:r>
          </a:p>
          <a:p>
            <a:endParaRPr lang="en-US" dirty="0" smtClean="0"/>
          </a:p>
          <a:p>
            <a:pPr algn="ctr"/>
            <a:r>
              <a:rPr lang="en-US" dirty="0" smtClean="0"/>
              <a:t>Typically involved in breaking the law</a:t>
            </a:r>
          </a:p>
          <a:p>
            <a:endParaRPr lang="en-US" dirty="0" smtClean="0"/>
          </a:p>
          <a:p>
            <a:pPr algn="ctr"/>
            <a:r>
              <a:rPr lang="en-US" dirty="0" smtClean="0"/>
              <a:t>Are often arrested for their crimes.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7938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477838" y="1676400"/>
            <a:ext cx="8153400" cy="4876800"/>
          </a:xfrm>
        </p:spPr>
        <p:txBody>
          <a:bodyPr/>
          <a:lstStyle/>
          <a:p>
            <a:pPr marL="347663" indent="-347663">
              <a:lnSpc>
                <a:spcPct val="120000"/>
              </a:lnSpc>
            </a:pPr>
            <a:r>
              <a:rPr lang="en-US" sz="2400">
                <a:solidFill>
                  <a:srgbClr val="000000"/>
                </a:solidFill>
                <a:effectLst/>
              </a:rPr>
              <a:t>Gang members tend to dress alike.</a:t>
            </a:r>
          </a:p>
          <a:p>
            <a:pPr marL="347663" indent="-347663">
              <a:lnSpc>
                <a:spcPct val="120000"/>
              </a:lnSpc>
            </a:pPr>
            <a:r>
              <a:rPr lang="en-US" sz="2400">
                <a:solidFill>
                  <a:srgbClr val="000000"/>
                </a:solidFill>
                <a:effectLst/>
              </a:rPr>
              <a:t>A number of gangs wear the same colors.</a:t>
            </a:r>
          </a:p>
          <a:p>
            <a:pPr marL="347663" indent="-347663">
              <a:lnSpc>
                <a:spcPct val="120000"/>
              </a:lnSpc>
            </a:pPr>
            <a:r>
              <a:rPr lang="en-US" sz="2400">
                <a:solidFill>
                  <a:srgbClr val="000000"/>
                </a:solidFill>
                <a:effectLst/>
              </a:rPr>
              <a:t>Many gangs wear specific team athletic wear.</a:t>
            </a:r>
          </a:p>
          <a:p>
            <a:pPr marL="347663" indent="-347663">
              <a:lnSpc>
                <a:spcPct val="120000"/>
              </a:lnSpc>
            </a:pPr>
            <a:r>
              <a:rPr lang="en-US" sz="2400">
                <a:solidFill>
                  <a:srgbClr val="000000"/>
                </a:solidFill>
                <a:effectLst/>
              </a:rPr>
              <a:t>Many gang members tend to wear baseball caps backwards.</a:t>
            </a:r>
          </a:p>
          <a:p>
            <a:pPr marL="347663" indent="-347663">
              <a:lnSpc>
                <a:spcPct val="120000"/>
              </a:lnSpc>
            </a:pPr>
            <a:r>
              <a:rPr lang="en-US" sz="2400">
                <a:solidFill>
                  <a:srgbClr val="000000"/>
                </a:solidFill>
                <a:effectLst/>
              </a:rPr>
              <a:t>Many gang members display tattoos or body piercing.</a:t>
            </a:r>
          </a:p>
          <a:p>
            <a:pPr marL="347663" indent="-347663">
              <a:lnSpc>
                <a:spcPct val="120000"/>
              </a:lnSpc>
            </a:pPr>
            <a:r>
              <a:rPr lang="en-US" sz="2400">
                <a:solidFill>
                  <a:srgbClr val="000000"/>
                </a:solidFill>
                <a:effectLst/>
              </a:rPr>
              <a:t>Many gang members wear the same type of shoes.</a:t>
            </a:r>
          </a:p>
        </p:txBody>
      </p:sp>
      <p:sp>
        <p:nvSpPr>
          <p:cNvPr id="807939" name="Text Box 3"/>
          <p:cNvSpPr txBox="1">
            <a:spLocks noChangeArrowheads="1"/>
          </p:cNvSpPr>
          <p:nvPr/>
        </p:nvSpPr>
        <p:spPr bwMode="auto">
          <a:xfrm>
            <a:off x="609600" y="304800"/>
            <a:ext cx="7772400" cy="7620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Recognizing Gangs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Recognizing Gangs: Bloods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334000"/>
          </a:xfrm>
        </p:spPr>
        <p:txBody>
          <a:bodyPr/>
          <a:lstStyle/>
          <a:p>
            <a:r>
              <a:rPr lang="en-US" sz="1800" dirty="0" smtClean="0"/>
              <a:t>Color is red. Will often wear clothing from the Chicago Bulls, Philadelphia Phillies, or SF 49ers. Or even Dallas Cowboys since it contains a five pointed star. May wear KC Royals (KC= Kill Crips)</a:t>
            </a:r>
          </a:p>
          <a:p>
            <a:endParaRPr lang="en-US" sz="1800" dirty="0" smtClean="0"/>
          </a:p>
          <a:p>
            <a:endParaRPr lang="en-US" sz="1800" dirty="0"/>
          </a:p>
          <a:p>
            <a:endParaRPr lang="en-US" sz="1800" dirty="0" smtClean="0"/>
          </a:p>
          <a:p>
            <a:endParaRPr lang="en-US" sz="1800" dirty="0"/>
          </a:p>
          <a:p>
            <a:endParaRPr lang="en-US" sz="1800" dirty="0" smtClean="0"/>
          </a:p>
          <a:p>
            <a:endParaRPr lang="en-US" sz="1800" dirty="0"/>
          </a:p>
          <a:p>
            <a:r>
              <a:rPr lang="en-US" sz="1800" dirty="0" smtClean="0"/>
              <a:t>Symbols: The number 5, five pointed star, five pointed crown. Avoid words with the letter c</a:t>
            </a:r>
            <a:endParaRPr lang="en-US" sz="18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00" y="4800600"/>
            <a:ext cx="2514600" cy="188595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7636" y="4819996"/>
            <a:ext cx="2662238" cy="1697449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491048"/>
            <a:ext cx="3262745" cy="202588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9380" y="2613061"/>
            <a:ext cx="2619375" cy="1743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541193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Recognizing Gangs: Crips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143000"/>
            <a:ext cx="8229600" cy="5715000"/>
          </a:xfrm>
        </p:spPr>
        <p:txBody>
          <a:bodyPr/>
          <a:lstStyle/>
          <a:p>
            <a:r>
              <a:rPr lang="en-US" dirty="0" smtClean="0"/>
              <a:t>Color is blue. Will often use BK- Blood Killer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r>
              <a:rPr lang="en-US" dirty="0" smtClean="0"/>
              <a:t>Symbols: Six pointed star or six pointed crown. Will not use the letter B or number 5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1728355"/>
            <a:ext cx="3648835" cy="240946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7400" y="5105400"/>
            <a:ext cx="2007870" cy="1390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628975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Tagging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dirty="0" smtClean="0"/>
          </a:p>
          <a:p>
            <a:r>
              <a:rPr lang="en-US" b="1" u="sng" dirty="0" smtClean="0"/>
              <a:t>Is graffiti placed on property, often by gangs to mark a territory.</a:t>
            </a:r>
          </a:p>
          <a:p>
            <a:endParaRPr lang="en-US" b="1" u="sng" dirty="0" smtClean="0"/>
          </a:p>
          <a:p>
            <a:r>
              <a:rPr lang="en-US" b="1" u="sng" dirty="0" smtClean="0"/>
              <a:t>Destroying or defacing property is a crime (18.2-137 Destruction of Property)</a:t>
            </a:r>
          </a:p>
          <a:p>
            <a:endParaRPr lang="en-US" b="1" u="sng" dirty="0"/>
          </a:p>
          <a:p>
            <a:r>
              <a:rPr lang="en-US" b="1" u="sng" dirty="0" smtClean="0"/>
              <a:t>Class 1 Misdemeanor if less than $1,000 of damage. Class 6 Felony if more than $1,000.</a:t>
            </a:r>
          </a:p>
          <a:p>
            <a:pPr marL="137160" indent="0">
              <a:buNone/>
            </a:pPr>
            <a:endParaRPr lang="en-US" u="sng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7701" name="Text Box 5"/>
          <p:cNvSpPr txBox="1">
            <a:spLocks noChangeArrowheads="1"/>
          </p:cNvSpPr>
          <p:nvPr/>
        </p:nvSpPr>
        <p:spPr bwMode="auto">
          <a:xfrm>
            <a:off x="609600" y="304800"/>
            <a:ext cx="7772400" cy="143192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Strategies for Staying </a:t>
            </a:r>
            <a:br>
              <a:rPr lang="en-US"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en-US"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Out of a Gang</a:t>
            </a:r>
          </a:p>
        </p:txBody>
      </p:sp>
      <p:sp>
        <p:nvSpPr>
          <p:cNvPr id="797708" name="Rectangle 12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905000"/>
            <a:ext cx="8305800" cy="4724400"/>
          </a:xfrm>
          <a:noFill/>
          <a:ln/>
        </p:spPr>
        <p:txBody>
          <a:bodyPr/>
          <a:lstStyle/>
          <a:p>
            <a:pPr marL="381000" indent="-381000">
              <a:lnSpc>
                <a:spcPct val="80000"/>
              </a:lnSpc>
              <a:buSzPct val="90000"/>
              <a:buFont typeface="Wingdings" pitchFamily="2" charset="2"/>
              <a:buAutoNum type="arabicPeriod"/>
            </a:pPr>
            <a:r>
              <a:rPr lang="en-US" sz="2400">
                <a:solidFill>
                  <a:srgbClr val="000000"/>
                </a:solidFill>
                <a:effectLst/>
              </a:rPr>
              <a:t>Choose the right friends who have a positive influence </a:t>
            </a:r>
            <a:br>
              <a:rPr lang="en-US" sz="2400">
                <a:solidFill>
                  <a:srgbClr val="000000"/>
                </a:solidFill>
                <a:effectLst/>
              </a:rPr>
            </a:br>
            <a:r>
              <a:rPr lang="en-US" sz="2400">
                <a:solidFill>
                  <a:srgbClr val="000000"/>
                </a:solidFill>
                <a:effectLst/>
              </a:rPr>
              <a:t>on you.</a:t>
            </a:r>
          </a:p>
          <a:p>
            <a:pPr marL="381000" indent="-381000">
              <a:lnSpc>
                <a:spcPct val="80000"/>
              </a:lnSpc>
              <a:buSzPct val="90000"/>
              <a:buFont typeface="Wingdings" pitchFamily="2" charset="2"/>
              <a:buAutoNum type="arabicPeriod"/>
            </a:pPr>
            <a:r>
              <a:rPr lang="en-US" sz="2400">
                <a:solidFill>
                  <a:srgbClr val="000000"/>
                </a:solidFill>
                <a:effectLst/>
              </a:rPr>
              <a:t>Say no to alcohol and other drugs.</a:t>
            </a:r>
          </a:p>
          <a:p>
            <a:pPr marL="381000" indent="-381000">
              <a:lnSpc>
                <a:spcPct val="80000"/>
              </a:lnSpc>
              <a:buSzPct val="90000"/>
              <a:buFont typeface="Wingdings" pitchFamily="2" charset="2"/>
              <a:buAutoNum type="arabicPeriod"/>
            </a:pPr>
            <a:r>
              <a:rPr lang="en-US" sz="2400">
                <a:solidFill>
                  <a:srgbClr val="000000"/>
                </a:solidFill>
                <a:effectLst/>
              </a:rPr>
              <a:t>Say no to violence at school and in the community.</a:t>
            </a:r>
          </a:p>
          <a:p>
            <a:pPr marL="381000" indent="-381000">
              <a:lnSpc>
                <a:spcPct val="80000"/>
              </a:lnSpc>
              <a:buSzPct val="90000"/>
              <a:buFont typeface="Wingdings" pitchFamily="2" charset="2"/>
              <a:buAutoNum type="arabicPeriod"/>
            </a:pPr>
            <a:r>
              <a:rPr lang="en-US" sz="2400">
                <a:solidFill>
                  <a:srgbClr val="000000"/>
                </a:solidFill>
                <a:effectLst/>
              </a:rPr>
              <a:t>Choose positive activities such as sports, clubs, etc.</a:t>
            </a:r>
          </a:p>
          <a:p>
            <a:pPr marL="381000" indent="-381000">
              <a:lnSpc>
                <a:spcPct val="80000"/>
              </a:lnSpc>
              <a:buSzPct val="90000"/>
              <a:buFont typeface="Wingdings" pitchFamily="2" charset="2"/>
              <a:buAutoNum type="arabicPeriod"/>
            </a:pPr>
            <a:r>
              <a:rPr lang="en-US" sz="2400">
                <a:solidFill>
                  <a:srgbClr val="000000"/>
                </a:solidFill>
                <a:effectLst/>
              </a:rPr>
              <a:t>Work hard in school.</a:t>
            </a:r>
          </a:p>
          <a:p>
            <a:pPr marL="381000" indent="-381000">
              <a:lnSpc>
                <a:spcPct val="80000"/>
              </a:lnSpc>
              <a:buSzPct val="90000"/>
              <a:buFont typeface="Wingdings" pitchFamily="2" charset="2"/>
              <a:buAutoNum type="arabicPeriod"/>
            </a:pPr>
            <a:r>
              <a:rPr lang="en-US" sz="2400">
                <a:solidFill>
                  <a:srgbClr val="000000"/>
                </a:solidFill>
                <a:effectLst/>
              </a:rPr>
              <a:t>Set personal goals. (What would you like to be </a:t>
            </a:r>
            <a:br>
              <a:rPr lang="en-US" sz="2400">
                <a:solidFill>
                  <a:srgbClr val="000000"/>
                </a:solidFill>
                <a:effectLst/>
              </a:rPr>
            </a:br>
            <a:r>
              <a:rPr lang="en-US" sz="2400">
                <a:solidFill>
                  <a:srgbClr val="000000"/>
                </a:solidFill>
                <a:effectLst/>
              </a:rPr>
              <a:t>when you grow up?)</a:t>
            </a:r>
          </a:p>
          <a:p>
            <a:pPr marL="381000" indent="-381000">
              <a:lnSpc>
                <a:spcPct val="80000"/>
              </a:lnSpc>
              <a:buSzPct val="90000"/>
              <a:buFont typeface="Wingdings" pitchFamily="2" charset="2"/>
              <a:buAutoNum type="arabicPeriod"/>
            </a:pPr>
            <a:r>
              <a:rPr lang="en-US" sz="2400">
                <a:solidFill>
                  <a:srgbClr val="000000"/>
                </a:solidFill>
                <a:effectLst/>
              </a:rPr>
              <a:t>Talk openly about gangs to your parents, teachers, </a:t>
            </a:r>
            <a:br>
              <a:rPr lang="en-US" sz="2400">
                <a:solidFill>
                  <a:srgbClr val="000000"/>
                </a:solidFill>
                <a:effectLst/>
              </a:rPr>
            </a:br>
            <a:r>
              <a:rPr lang="en-US" sz="2400">
                <a:solidFill>
                  <a:srgbClr val="000000"/>
                </a:solidFill>
                <a:effectLst/>
              </a:rPr>
              <a:t>or other trusted adults.</a:t>
            </a:r>
          </a:p>
          <a:p>
            <a:pPr marL="381000" indent="-381000">
              <a:lnSpc>
                <a:spcPct val="80000"/>
              </a:lnSpc>
              <a:buSzPct val="90000"/>
              <a:buFont typeface="Wingdings" pitchFamily="2" charset="2"/>
              <a:buAutoNum type="arabicPeriod"/>
            </a:pPr>
            <a:r>
              <a:rPr lang="en-US" sz="2400">
                <a:solidFill>
                  <a:srgbClr val="000000"/>
                </a:solidFill>
                <a:effectLst/>
              </a:rPr>
              <a:t>Choose positive solutions to your conflicts.</a:t>
            </a:r>
          </a:p>
          <a:p>
            <a:pPr marL="381000" indent="-381000">
              <a:lnSpc>
                <a:spcPct val="80000"/>
              </a:lnSpc>
              <a:buSzPct val="90000"/>
              <a:buFont typeface="Wingdings" pitchFamily="2" charset="2"/>
              <a:buAutoNum type="arabicPeriod"/>
            </a:pPr>
            <a:r>
              <a:rPr lang="en-US" sz="2400">
                <a:solidFill>
                  <a:srgbClr val="000000"/>
                </a:solidFill>
                <a:effectLst/>
              </a:rPr>
              <a:t>Do not dress like a gang member.</a:t>
            </a:r>
          </a:p>
          <a:p>
            <a:pPr marL="381000" indent="-381000">
              <a:lnSpc>
                <a:spcPct val="80000"/>
              </a:lnSpc>
              <a:buSzPct val="90000"/>
              <a:buFont typeface="Wingdings" pitchFamily="2" charset="2"/>
              <a:buAutoNum type="arabicPeriod"/>
            </a:pPr>
            <a:r>
              <a:rPr lang="en-US" sz="2400">
                <a:solidFill>
                  <a:srgbClr val="000000"/>
                </a:solidFill>
                <a:effectLst/>
              </a:rPr>
              <a:t>Be a leader and not a follower.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Time for our last review!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37160" indent="0">
              <a:buNone/>
            </a:pPr>
            <a:endParaRPr lang="en-US" dirty="0"/>
          </a:p>
          <a:p>
            <a:r>
              <a:rPr lang="en-US" dirty="0" smtClean="0"/>
              <a:t>Go to kahoot.it</a:t>
            </a:r>
          </a:p>
          <a:p>
            <a:r>
              <a:rPr lang="en-US" dirty="0" smtClean="0"/>
              <a:t>Type in the PIN and get ready for our last review.. We’re almost done!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534543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8000" dirty="0" smtClean="0"/>
              <a:t>Questions?</a:t>
            </a:r>
            <a:endParaRPr lang="en-US" sz="8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what do you think a gang is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95450" y="2627313"/>
            <a:ext cx="5753100" cy="16033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Content Placeholder 7"/>
          <p:cNvSpPr>
            <a:spLocks noGrp="1"/>
          </p:cNvSpPr>
          <p:nvPr>
            <p:ph idx="1"/>
          </p:nvPr>
        </p:nvSpPr>
        <p:spPr>
          <a:xfrm>
            <a:off x="612775" y="1600200"/>
            <a:ext cx="8153400" cy="4495800"/>
          </a:xfrm>
        </p:spPr>
        <p:txBody>
          <a:bodyPr>
            <a:normAutofit fontScale="92500" lnSpcReduction="10000"/>
          </a:bodyPr>
          <a:lstStyle/>
          <a:p>
            <a:pPr lvl="1" eaLnBrk="1" hangingPunct="1"/>
            <a:r>
              <a:rPr lang="en-US" dirty="0" smtClean="0"/>
              <a:t>§ 18.2-46.1 – Definition of a criminal street gang</a:t>
            </a:r>
          </a:p>
          <a:p>
            <a:pPr lvl="2" eaLnBrk="1" hangingPunct="1"/>
            <a:endParaRPr lang="en-US" dirty="0" smtClean="0"/>
          </a:p>
          <a:p>
            <a:pPr lvl="2" eaLnBrk="1" hangingPunct="1"/>
            <a:r>
              <a:rPr lang="en-US" b="1" u="sng" dirty="0" smtClean="0"/>
              <a:t>Any group of 3 or more persons, whether formal or informal</a:t>
            </a:r>
          </a:p>
          <a:p>
            <a:pPr lvl="2" eaLnBrk="1" hangingPunct="1"/>
            <a:endParaRPr lang="en-US" b="1" u="sng" dirty="0" smtClean="0"/>
          </a:p>
          <a:p>
            <a:pPr lvl="2"/>
            <a:r>
              <a:rPr lang="en-US" b="1" u="sng" dirty="0" smtClean="0"/>
              <a:t>Commits one or more criminal acts as one of its main objectives or activities</a:t>
            </a:r>
          </a:p>
          <a:p>
            <a:pPr lvl="2"/>
            <a:endParaRPr lang="en-US" b="1" u="sng" dirty="0" smtClean="0"/>
          </a:p>
          <a:p>
            <a:pPr lvl="2"/>
            <a:r>
              <a:rPr lang="en-US" b="1" u="sng" dirty="0" smtClean="0"/>
              <a:t>Has an identifiable name or identifying sign or symbol</a:t>
            </a:r>
          </a:p>
          <a:p>
            <a:pPr lvl="2" eaLnBrk="1" hangingPunct="1"/>
            <a:endParaRPr lang="en-US" b="1" u="sng" dirty="0" smtClean="0"/>
          </a:p>
          <a:p>
            <a:pPr lvl="2" eaLnBrk="1" hangingPunct="1"/>
            <a:r>
              <a:rPr lang="en-US" b="1" u="sng" dirty="0" smtClean="0"/>
              <a:t>Has committed or tried to commit, individually or as a group, two or more of certain criminal acts, at least one is an act of violence</a:t>
            </a:r>
          </a:p>
        </p:txBody>
      </p:sp>
      <p:pic>
        <p:nvPicPr>
          <p:cNvPr id="4" name="Picture 3" descr="gangs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98488" y="533400"/>
            <a:ext cx="2144712" cy="7000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430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430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430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430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430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430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0" fill="hold"/>
                                        <p:tgtEl>
                                          <p:spTgt spid="430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0" fill="hold"/>
                                        <p:tgtEl>
                                          <p:spTgt spid="430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Other Laws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Class 4 or 5 felony for gang members to commit certain criminal acts on behalf of the gang</a:t>
            </a:r>
          </a:p>
          <a:p>
            <a:endParaRPr lang="en-US" dirty="0"/>
          </a:p>
          <a:p>
            <a:r>
              <a:rPr lang="en-US" dirty="0" smtClean="0"/>
              <a:t>You can get charged with the crime itself (assault, robbery, destruction of property), and also face an additional penalty since it was done on behalf of a gang.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81778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why do you think people join gangs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65150" y="2674938"/>
            <a:ext cx="8013700" cy="15081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6674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381000" y="1295400"/>
            <a:ext cx="8305800" cy="5105400"/>
          </a:xfrm>
        </p:spPr>
        <p:txBody>
          <a:bodyPr>
            <a:normAutofit lnSpcReduction="10000"/>
          </a:bodyPr>
          <a:lstStyle/>
          <a:p>
            <a:pPr marL="347663" indent="-347663">
              <a:lnSpc>
                <a:spcPct val="90000"/>
              </a:lnSpc>
            </a:pPr>
            <a:r>
              <a:rPr lang="en-US" sz="2400">
                <a:solidFill>
                  <a:srgbClr val="000000"/>
                </a:solidFill>
                <a:effectLst/>
              </a:rPr>
              <a:t>They are looking for excitement.</a:t>
            </a:r>
          </a:p>
          <a:p>
            <a:pPr marL="347663" indent="-347663">
              <a:lnSpc>
                <a:spcPct val="90000"/>
              </a:lnSpc>
            </a:pPr>
            <a:r>
              <a:rPr lang="en-US" sz="2400">
                <a:solidFill>
                  <a:srgbClr val="000000"/>
                </a:solidFill>
                <a:effectLst/>
              </a:rPr>
              <a:t>They do not feel good about themselves.</a:t>
            </a:r>
          </a:p>
          <a:p>
            <a:pPr marL="347663" indent="-347663">
              <a:lnSpc>
                <a:spcPct val="90000"/>
              </a:lnSpc>
            </a:pPr>
            <a:r>
              <a:rPr lang="en-US" sz="2400">
                <a:solidFill>
                  <a:srgbClr val="000000"/>
                </a:solidFill>
                <a:effectLst/>
              </a:rPr>
              <a:t>They have problems at home.</a:t>
            </a:r>
          </a:p>
          <a:p>
            <a:pPr marL="347663" indent="-347663">
              <a:lnSpc>
                <a:spcPct val="90000"/>
              </a:lnSpc>
            </a:pPr>
            <a:r>
              <a:rPr lang="en-US" sz="2400">
                <a:solidFill>
                  <a:srgbClr val="000000"/>
                </a:solidFill>
                <a:effectLst/>
              </a:rPr>
              <a:t>They do not feel loved or accepted.</a:t>
            </a:r>
          </a:p>
          <a:p>
            <a:pPr marL="347663" indent="-347663">
              <a:lnSpc>
                <a:spcPct val="90000"/>
              </a:lnSpc>
            </a:pPr>
            <a:r>
              <a:rPr lang="en-US" sz="2400">
                <a:solidFill>
                  <a:srgbClr val="000000"/>
                </a:solidFill>
                <a:effectLst/>
              </a:rPr>
              <a:t>They choose the wrong friends.</a:t>
            </a:r>
          </a:p>
          <a:p>
            <a:pPr marL="347663" indent="-347663">
              <a:lnSpc>
                <a:spcPct val="90000"/>
              </a:lnSpc>
            </a:pPr>
            <a:r>
              <a:rPr lang="en-US" sz="2400">
                <a:solidFill>
                  <a:srgbClr val="000000"/>
                </a:solidFill>
                <a:effectLst/>
              </a:rPr>
              <a:t>They think they can make money in gangs.</a:t>
            </a:r>
          </a:p>
          <a:p>
            <a:pPr marL="347663" indent="-347663">
              <a:lnSpc>
                <a:spcPct val="90000"/>
              </a:lnSpc>
            </a:pPr>
            <a:r>
              <a:rPr lang="en-US" sz="2400">
                <a:solidFill>
                  <a:srgbClr val="000000"/>
                </a:solidFill>
                <a:effectLst/>
              </a:rPr>
              <a:t>They use alcohol and other drugs.</a:t>
            </a:r>
          </a:p>
          <a:p>
            <a:pPr marL="347663" indent="-347663">
              <a:lnSpc>
                <a:spcPct val="90000"/>
              </a:lnSpc>
            </a:pPr>
            <a:r>
              <a:rPr lang="en-US" sz="2400">
                <a:solidFill>
                  <a:srgbClr val="000000"/>
                </a:solidFill>
                <a:effectLst/>
              </a:rPr>
              <a:t>They like committing violence against people.</a:t>
            </a:r>
          </a:p>
          <a:p>
            <a:pPr marL="347663" indent="-347663">
              <a:lnSpc>
                <a:spcPct val="90000"/>
              </a:lnSpc>
            </a:pPr>
            <a:r>
              <a:rPr lang="en-US" sz="2400">
                <a:solidFill>
                  <a:srgbClr val="000000"/>
                </a:solidFill>
                <a:effectLst/>
              </a:rPr>
              <a:t>They do not have goals.</a:t>
            </a:r>
          </a:p>
          <a:p>
            <a:pPr marL="347663" indent="-347663">
              <a:lnSpc>
                <a:spcPct val="90000"/>
              </a:lnSpc>
            </a:pPr>
            <a:r>
              <a:rPr lang="en-US" sz="2400">
                <a:solidFill>
                  <a:srgbClr val="000000"/>
                </a:solidFill>
                <a:effectLst/>
              </a:rPr>
              <a:t>They want to be cool.</a:t>
            </a:r>
          </a:p>
          <a:p>
            <a:pPr marL="347663" indent="-347663">
              <a:lnSpc>
                <a:spcPct val="90000"/>
              </a:lnSpc>
            </a:pPr>
            <a:r>
              <a:rPr lang="en-US" sz="2400">
                <a:solidFill>
                  <a:srgbClr val="000000"/>
                </a:solidFill>
                <a:effectLst/>
              </a:rPr>
              <a:t>They feel they need protection.</a:t>
            </a:r>
          </a:p>
          <a:p>
            <a:pPr marL="347663" indent="-347663">
              <a:lnSpc>
                <a:spcPct val="90000"/>
              </a:lnSpc>
            </a:pPr>
            <a:r>
              <a:rPr lang="en-US" sz="2400">
                <a:solidFill>
                  <a:srgbClr val="000000"/>
                </a:solidFill>
                <a:effectLst/>
              </a:rPr>
              <a:t>They believe membership in a gang will bring them status and respect.</a:t>
            </a:r>
          </a:p>
        </p:txBody>
      </p:sp>
      <p:sp>
        <p:nvSpPr>
          <p:cNvPr id="796675" name="Text Box 3"/>
          <p:cNvSpPr txBox="1">
            <a:spLocks noChangeArrowheads="1"/>
          </p:cNvSpPr>
          <p:nvPr/>
        </p:nvSpPr>
        <p:spPr bwMode="auto">
          <a:xfrm>
            <a:off x="609600" y="304800"/>
            <a:ext cx="7772400" cy="7620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Why People Join Gangs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0226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392113" y="1752600"/>
            <a:ext cx="8305800" cy="3886200"/>
          </a:xfrm>
        </p:spPr>
        <p:txBody>
          <a:bodyPr/>
          <a:lstStyle/>
          <a:p>
            <a:pPr marL="347663" indent="-347663"/>
            <a:r>
              <a:rPr lang="en-US" sz="2400" b="1">
                <a:solidFill>
                  <a:srgbClr val="000000"/>
                </a:solidFill>
                <a:effectLst/>
                <a:latin typeface="Arial" charset="0"/>
                <a:cs typeface="Arial" charset="0"/>
              </a:rPr>
              <a:t>§</a:t>
            </a:r>
            <a:r>
              <a:rPr lang="en-US" sz="2400" b="1">
                <a:solidFill>
                  <a:srgbClr val="000000"/>
                </a:solidFill>
                <a:effectLst/>
              </a:rPr>
              <a:t>18.2-46.3 of the </a:t>
            </a:r>
            <a:r>
              <a:rPr lang="en-US" sz="2400" b="1" i="1">
                <a:solidFill>
                  <a:srgbClr val="000000"/>
                </a:solidFill>
                <a:effectLst/>
              </a:rPr>
              <a:t>Code of Virginia</a:t>
            </a:r>
            <a:r>
              <a:rPr lang="en-US" sz="2400" b="1">
                <a:solidFill>
                  <a:srgbClr val="000000"/>
                </a:solidFill>
                <a:effectLst/>
              </a:rPr>
              <a:t> prohibits recruitment of juveniles for criminal street gangs.</a:t>
            </a:r>
          </a:p>
          <a:p>
            <a:pPr marL="347663" indent="-347663">
              <a:lnSpc>
                <a:spcPct val="60000"/>
              </a:lnSpc>
            </a:pPr>
            <a:endParaRPr lang="en-US" sz="900">
              <a:solidFill>
                <a:srgbClr val="000000"/>
              </a:solidFill>
              <a:effectLst/>
            </a:endParaRPr>
          </a:p>
          <a:p>
            <a:pPr marL="347663" indent="-347663">
              <a:buFont typeface="Wingdings" pitchFamily="2" charset="2"/>
              <a:buNone/>
            </a:pPr>
            <a:r>
              <a:rPr lang="en-US" sz="2400">
                <a:solidFill>
                  <a:srgbClr val="000000"/>
                </a:solidFill>
                <a:effectLst/>
              </a:rPr>
              <a:t>	First, any person who, regardless of age, solicits, invites, recruits, encourages, or otherwise causes or attempts to cause another to actively participate in or become a member of a criminal street gang, shall be guilty of a Class 1 Misdemeanor.</a:t>
            </a:r>
          </a:p>
        </p:txBody>
      </p:sp>
      <p:sp>
        <p:nvSpPr>
          <p:cNvPr id="820227" name="Text Box 3"/>
          <p:cNvSpPr txBox="1">
            <a:spLocks noChangeArrowheads="1"/>
          </p:cNvSpPr>
          <p:nvPr/>
        </p:nvSpPr>
        <p:spPr bwMode="auto">
          <a:xfrm>
            <a:off x="609600" y="304800"/>
            <a:ext cx="7772400" cy="7620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Gang Recruitment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1250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392113" y="2514600"/>
            <a:ext cx="8305800" cy="3124200"/>
          </a:xfrm>
        </p:spPr>
        <p:txBody>
          <a:bodyPr>
            <a:normAutofit fontScale="92500" lnSpcReduction="10000"/>
          </a:bodyPr>
          <a:lstStyle/>
          <a:p>
            <a:pPr marL="347663" indent="-347663"/>
            <a:r>
              <a:rPr lang="en-US" sz="2400" dirty="0">
                <a:solidFill>
                  <a:srgbClr val="000000"/>
                </a:solidFill>
                <a:effectLst/>
              </a:rPr>
              <a:t>Any person aged 18 years or older, who solicits, invites, recruits, encourages, or otherwise causes or attempts to cause a juvenile to actively participate in or become a member of a criminal street gang, shall be guilty of a Class 6 Felony.</a:t>
            </a:r>
          </a:p>
          <a:p>
            <a:pPr marL="347663" indent="-347663"/>
            <a:endParaRPr lang="en-US" sz="2400" dirty="0" smtClean="0">
              <a:solidFill>
                <a:srgbClr val="000000"/>
              </a:solidFill>
              <a:effectLst/>
            </a:endParaRPr>
          </a:p>
          <a:p>
            <a:pPr marL="347663" indent="-347663"/>
            <a:r>
              <a:rPr lang="en-US" sz="2400" dirty="0" smtClean="0">
                <a:solidFill>
                  <a:srgbClr val="000000"/>
                </a:solidFill>
                <a:effectLst/>
              </a:rPr>
              <a:t>Any </a:t>
            </a:r>
            <a:r>
              <a:rPr lang="en-US" sz="2400" dirty="0">
                <a:solidFill>
                  <a:srgbClr val="000000"/>
                </a:solidFill>
                <a:effectLst/>
              </a:rPr>
              <a:t>person who uses threats or force against a person or that person’s family to recruit that person into a gang, or force him or her to remain in the gang or to submit to a demand by a gang to commit a felony shall be guilty of a Class 6 Felony.</a:t>
            </a:r>
          </a:p>
        </p:txBody>
      </p:sp>
      <p:sp>
        <p:nvSpPr>
          <p:cNvPr id="821251" name="Text Box 3"/>
          <p:cNvSpPr txBox="1">
            <a:spLocks noChangeArrowheads="1"/>
          </p:cNvSpPr>
          <p:nvPr/>
        </p:nvSpPr>
        <p:spPr bwMode="auto">
          <a:xfrm>
            <a:off x="609600" y="304800"/>
            <a:ext cx="7772400" cy="7620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Gang Recruitment</a:t>
            </a:r>
          </a:p>
        </p:txBody>
      </p:sp>
      <p:sp>
        <p:nvSpPr>
          <p:cNvPr id="821252" name="Text Box 4"/>
          <p:cNvSpPr txBox="1">
            <a:spLocks noChangeArrowheads="1"/>
          </p:cNvSpPr>
          <p:nvPr/>
        </p:nvSpPr>
        <p:spPr bwMode="auto">
          <a:xfrm>
            <a:off x="152400" y="1477963"/>
            <a:ext cx="8610600" cy="7620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200" b="1"/>
              <a:t>The penalties are even steeper when an adult tries to recruit a juvenile or threats or force are used: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Hazing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Anyone causing bodily injury by hazing any member or person seeking to be a member of a youth or street gang shall be guilty of a Class 1 misdemeanor.</a:t>
            </a:r>
          </a:p>
          <a:p>
            <a:r>
              <a:rPr lang="en-US" dirty="0" smtClean="0"/>
              <a:t>Hazing most often occurs as part of initiation into a gang or a condition for you to continue membership in the gang.</a:t>
            </a:r>
          </a:p>
          <a:p>
            <a:r>
              <a:rPr lang="en-US" dirty="0" smtClean="0"/>
              <a:t>New gang members are often assaulted by other members of the gang.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842297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pex">
  <a:themeElements>
    <a:clrScheme name="Apex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201</TotalTime>
  <Words>834</Words>
  <Application>Microsoft Office PowerPoint</Application>
  <PresentationFormat>On-screen Show (4:3)</PresentationFormat>
  <Paragraphs>103</Paragraphs>
  <Slides>19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6" baseType="lpstr">
      <vt:lpstr>Arial</vt:lpstr>
      <vt:lpstr>Book Antiqua</vt:lpstr>
      <vt:lpstr>Lucida Sans</vt:lpstr>
      <vt:lpstr>Wingdings</vt:lpstr>
      <vt:lpstr>Wingdings 2</vt:lpstr>
      <vt:lpstr>Wingdings 3</vt:lpstr>
      <vt:lpstr>Apex</vt:lpstr>
      <vt:lpstr>Virginia RULES </vt:lpstr>
      <vt:lpstr>PowerPoint Presentation</vt:lpstr>
      <vt:lpstr>PowerPoint Presentation</vt:lpstr>
      <vt:lpstr>Other Laws</vt:lpstr>
      <vt:lpstr>PowerPoint Presentation</vt:lpstr>
      <vt:lpstr>PowerPoint Presentation</vt:lpstr>
      <vt:lpstr>PowerPoint Presentation</vt:lpstr>
      <vt:lpstr>PowerPoint Presentation</vt:lpstr>
      <vt:lpstr>Hazing</vt:lpstr>
      <vt:lpstr>PowerPoint Presentation</vt:lpstr>
      <vt:lpstr>Gang Free School Zones</vt:lpstr>
      <vt:lpstr>Gang Facts</vt:lpstr>
      <vt:lpstr>PowerPoint Presentation</vt:lpstr>
      <vt:lpstr>Recognizing Gangs: Bloods</vt:lpstr>
      <vt:lpstr>Recognizing Gangs: Crips</vt:lpstr>
      <vt:lpstr>Tagging</vt:lpstr>
      <vt:lpstr>PowerPoint Presentation</vt:lpstr>
      <vt:lpstr>Time for our last review!</vt:lpstr>
      <vt:lpstr>PowerPoint Presentation</vt:lpstr>
    </vt:vector>
  </TitlesOfParts>
  <Company>Virginia Beach City Public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Virginia RULES</dc:title>
  <dc:creator>ofcrmcl</dc:creator>
  <cp:lastModifiedBy>Lora M. Kreitzman</cp:lastModifiedBy>
  <cp:revision>19</cp:revision>
  <dcterms:created xsi:type="dcterms:W3CDTF">2010-09-07T17:09:36Z</dcterms:created>
  <dcterms:modified xsi:type="dcterms:W3CDTF">2016-12-01T16:18:42Z</dcterms:modified>
</cp:coreProperties>
</file>